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9" r:id="rId1"/>
  </p:sldMasterIdLst>
  <p:notesMasterIdLst>
    <p:notesMasterId r:id="rId24"/>
  </p:notesMasterIdLst>
  <p:handoutMasterIdLst>
    <p:handoutMasterId r:id="rId25"/>
  </p:handoutMasterIdLst>
  <p:sldIdLst>
    <p:sldId id="316" r:id="rId2"/>
    <p:sldId id="378" r:id="rId3"/>
    <p:sldId id="379" r:id="rId4"/>
    <p:sldId id="380" r:id="rId5"/>
    <p:sldId id="381" r:id="rId6"/>
    <p:sldId id="377" r:id="rId7"/>
    <p:sldId id="325" r:id="rId8"/>
    <p:sldId id="344" r:id="rId9"/>
    <p:sldId id="345" r:id="rId10"/>
    <p:sldId id="374" r:id="rId11"/>
    <p:sldId id="368" r:id="rId12"/>
    <p:sldId id="348" r:id="rId13"/>
    <p:sldId id="402" r:id="rId14"/>
    <p:sldId id="406" r:id="rId15"/>
    <p:sldId id="407" r:id="rId16"/>
    <p:sldId id="375" r:id="rId17"/>
    <p:sldId id="403" r:id="rId18"/>
    <p:sldId id="392" r:id="rId19"/>
    <p:sldId id="390" r:id="rId20"/>
    <p:sldId id="404" r:id="rId21"/>
    <p:sldId id="405" r:id="rId22"/>
    <p:sldId id="322"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CF18"/>
    <a:srgbClr val="FACE2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86" d="100"/>
          <a:sy n="86" d="100"/>
        </p:scale>
        <p:origin x="-1494" y="-96"/>
      </p:cViewPr>
      <p:guideLst>
        <p:guide orient="horz" pos="2160"/>
        <p:guide pos="2880"/>
      </p:guideLst>
    </p:cSldViewPr>
  </p:slideViewPr>
  <p:outlineViewPr>
    <p:cViewPr>
      <p:scale>
        <a:sx n="33" d="100"/>
        <a:sy n="33" d="100"/>
      </p:scale>
      <p:origin x="0" y="34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4E91F6D-1E2F-4AB6-8709-026EB288F789}" type="datetimeFigureOut">
              <a:rPr lang="en-US" smtClean="0"/>
              <a:pPr/>
              <a:t>4/27/2015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FB40896-8734-4ED9-8195-1A5F7FF41460}" type="slidenum">
              <a:rPr lang="en-US" smtClean="0"/>
              <a:pPr/>
              <a:t>‹#›</a:t>
            </a:fld>
            <a:endParaRPr lang="en-US" dirty="0"/>
          </a:p>
        </p:txBody>
      </p:sp>
    </p:spTree>
    <p:extLst>
      <p:ext uri="{BB962C8B-B14F-4D97-AF65-F5344CB8AC3E}">
        <p14:creationId xmlns="" xmlns:p14="http://schemas.microsoft.com/office/powerpoint/2010/main" val="64397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906D247-9B04-4690-9D4B-F680CB118C6E}" type="datetimeFigureOut">
              <a:rPr lang="en-US" smtClean="0"/>
              <a:pPr/>
              <a:t>4/27/2015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8511E64-5B2F-4D97-95D7-04AEDBC1701A}" type="slidenum">
              <a:rPr lang="en-US" smtClean="0"/>
              <a:pPr/>
              <a:t>‹#›</a:t>
            </a:fld>
            <a:endParaRPr lang="en-US" dirty="0"/>
          </a:p>
        </p:txBody>
      </p:sp>
    </p:spTree>
    <p:extLst>
      <p:ext uri="{BB962C8B-B14F-4D97-AF65-F5344CB8AC3E}">
        <p14:creationId xmlns="" xmlns:p14="http://schemas.microsoft.com/office/powerpoint/2010/main" val="330542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1460500"/>
            <a:ext cx="9144000" cy="46038"/>
            <a:chOff x="0" y="1613647"/>
            <a:chExt cx="9144000" cy="45291"/>
          </a:xfrm>
        </p:grpSpPr>
        <p:cxnSp>
          <p:nvCxnSpPr>
            <p:cNvPr id="5" name="Straight Connector 4"/>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a:grpSpLocks/>
          </p:cNvGrpSpPr>
          <p:nvPr/>
        </p:nvGrpSpPr>
        <p:grpSpPr bwMode="auto">
          <a:xfrm>
            <a:off x="0" y="4953000"/>
            <a:ext cx="9144000" cy="46038"/>
            <a:chOff x="0" y="1613647"/>
            <a:chExt cx="9144000" cy="45291"/>
          </a:xfrm>
        </p:grpSpPr>
        <p:cxnSp>
          <p:nvCxnSpPr>
            <p:cNvPr id="8" name="Straight Connector 7"/>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1" name="Oval 10"/>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2" name="Oval 11"/>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3" name="Oval 12"/>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ctrTitle"/>
          </p:nvPr>
        </p:nvSpPr>
        <p:spPr>
          <a:xfrm>
            <a:off x="4114800" y="1572768"/>
            <a:ext cx="4910328" cy="2130552"/>
          </a:xfrm>
        </p:spPr>
        <p:txBody>
          <a:bodyPr anchor="b" anchorCtr="0"/>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Date Placeholder 3"/>
          <p:cNvSpPr>
            <a:spLocks noGrp="1"/>
          </p:cNvSpPr>
          <p:nvPr>
            <p:ph type="dt" sz="half" idx="10"/>
          </p:nvPr>
        </p:nvSpPr>
        <p:spPr/>
        <p:txBody>
          <a:bodyPr/>
          <a:lstStyle>
            <a:lvl1pPr>
              <a:defRPr/>
            </a:lvl1pPr>
          </a:lstStyle>
          <a:p>
            <a:pPr>
              <a:defRPr/>
            </a:pPr>
            <a:fld id="{351D8410-31EF-48B1-A24D-CCF4014E7A5F}" type="datetime1">
              <a:rPr lang="en-US" smtClean="0"/>
              <a:pPr>
                <a:defRPr/>
              </a:pPr>
              <a:t>4/27/2015</a:t>
            </a:fld>
            <a:endParaRPr lang="en-US" dirty="0"/>
          </a:p>
        </p:txBody>
      </p:sp>
      <p:sp>
        <p:nvSpPr>
          <p:cNvPr id="15" name="Footer Placeholder 4"/>
          <p:cNvSpPr>
            <a:spLocks noGrp="1"/>
          </p:cNvSpPr>
          <p:nvPr>
            <p:ph type="ftr" sz="quarter" idx="11"/>
          </p:nvPr>
        </p:nvSpPr>
        <p:spPr/>
        <p:txBody>
          <a:bodyPr/>
          <a:lstStyle>
            <a:lvl1pPr>
              <a:defRPr/>
            </a:lvl1pPr>
          </a:lstStyle>
          <a:p>
            <a:pPr>
              <a:defRPr/>
            </a:pPr>
            <a:endParaRPr lang="en-US" dirty="0"/>
          </a:p>
        </p:txBody>
      </p:sp>
      <p:sp>
        <p:nvSpPr>
          <p:cNvPr id="16" name="Slide Number Placeholder 5"/>
          <p:cNvSpPr>
            <a:spLocks noGrp="1"/>
          </p:cNvSpPr>
          <p:nvPr>
            <p:ph type="sldNum" sz="quarter" idx="12"/>
          </p:nvPr>
        </p:nvSpPr>
        <p:spPr/>
        <p:txBody>
          <a:bodyPr/>
          <a:lstStyle>
            <a:lvl1pPr>
              <a:defRPr/>
            </a:lvl1pPr>
          </a:lstStyle>
          <a:p>
            <a:pPr>
              <a:defRPr/>
            </a:pPr>
            <a:fld id="{B5FB9556-6654-4FC2-9464-D87234FB32D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p:cNvGrpSpPr>
            <a:grpSpLocks/>
          </p:cNvGrpSpPr>
          <p:nvPr/>
        </p:nvGrpSpPr>
        <p:grpSpPr bwMode="auto">
          <a:xfrm>
            <a:off x="0" y="1179513"/>
            <a:ext cx="9144000" cy="44450"/>
            <a:chOff x="0" y="1613647"/>
            <a:chExt cx="9144000" cy="45291"/>
          </a:xfrm>
        </p:grpSpPr>
        <p:cxnSp>
          <p:nvCxnSpPr>
            <p:cNvPr id="6" name="Straight Connector 5"/>
            <p:cNvCxnSpPr/>
            <p:nvPr/>
          </p:nvCxnSpPr>
          <p:spPr>
            <a:xfrm>
              <a:off x="0" y="1657320"/>
              <a:ext cx="9144000" cy="161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6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p:cNvGrpSpPr>
            <a:grpSpLocks/>
          </p:cNvGrpSpPr>
          <p:nvPr/>
        </p:nvGrpSpPr>
        <p:grpSpPr bwMode="auto">
          <a:xfrm>
            <a:off x="0" y="5715000"/>
            <a:ext cx="9144000" cy="46038"/>
            <a:chOff x="0" y="1613647"/>
            <a:chExt cx="9144000" cy="45291"/>
          </a:xfrm>
        </p:grpSpPr>
        <p:cxnSp>
          <p:nvCxnSpPr>
            <p:cNvPr id="9" name="Straight Connector 8"/>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title"/>
          </p:nvPr>
        </p:nvSpPr>
        <p:spPr>
          <a:xfrm>
            <a:off x="457200" y="1524000"/>
            <a:ext cx="3581400" cy="1252538"/>
          </a:xfrm>
        </p:spPr>
        <p:txBody>
          <a:bodyPr anchor="b"/>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12" name="Date Placeholder 4"/>
          <p:cNvSpPr>
            <a:spLocks noGrp="1"/>
          </p:cNvSpPr>
          <p:nvPr>
            <p:ph type="dt" sz="half" idx="10"/>
          </p:nvPr>
        </p:nvSpPr>
        <p:spPr/>
        <p:txBody>
          <a:bodyPr/>
          <a:lstStyle>
            <a:lvl1pPr>
              <a:defRPr/>
            </a:lvl1pPr>
          </a:lstStyle>
          <a:p>
            <a:pPr>
              <a:defRPr/>
            </a:pPr>
            <a:fld id="{4F84C12C-8396-4C42-98B8-B5D3102354E6}" type="datetime1">
              <a:rPr lang="en-US" smtClean="0"/>
              <a:pPr>
                <a:defRPr/>
              </a:pPr>
              <a:t>4/27/2015</a:t>
            </a:fld>
            <a:endParaRPr lang="en-US" dirty="0"/>
          </a:p>
        </p:txBody>
      </p:sp>
      <p:sp>
        <p:nvSpPr>
          <p:cNvPr id="13" name="Footer Placeholder 5"/>
          <p:cNvSpPr>
            <a:spLocks noGrp="1"/>
          </p:cNvSpPr>
          <p:nvPr>
            <p:ph type="ftr" sz="quarter" idx="11"/>
          </p:nvPr>
        </p:nvSpPr>
        <p:spPr/>
        <p:txBody>
          <a:bodyPr/>
          <a:lstStyle>
            <a:lvl1pPr>
              <a:defRPr/>
            </a:lvl1pPr>
          </a:lstStyle>
          <a:p>
            <a:pPr>
              <a:defRPr/>
            </a:pPr>
            <a:endParaRPr lang="en-US" dirty="0"/>
          </a:p>
        </p:txBody>
      </p:sp>
      <p:sp>
        <p:nvSpPr>
          <p:cNvPr id="14" name="Slide Number Placeholder 6"/>
          <p:cNvSpPr>
            <a:spLocks noGrp="1"/>
          </p:cNvSpPr>
          <p:nvPr>
            <p:ph type="sldNum" sz="quarter" idx="12"/>
          </p:nvPr>
        </p:nvSpPr>
        <p:spPr/>
        <p:txBody>
          <a:bodyPr/>
          <a:lstStyle>
            <a:lvl1pPr>
              <a:defRPr/>
            </a:lvl1pPr>
          </a:lstStyle>
          <a:p>
            <a:pPr>
              <a:defRPr/>
            </a:pPr>
            <a:fld id="{76EDA14F-B927-42CA-8357-7E4A5AD0FC6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p:nvGrpSpPr>
        <p:grpSpPr bwMode="auto">
          <a:xfrm>
            <a:off x="0" y="1584325"/>
            <a:ext cx="9144000" cy="44450"/>
            <a:chOff x="0" y="1613647"/>
            <a:chExt cx="9144000" cy="45291"/>
          </a:xfrm>
        </p:grpSpPr>
        <p:cxnSp>
          <p:nvCxnSpPr>
            <p:cNvPr id="5" name="Straight Connector 4"/>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F9951221-0913-4D1F-B508-B3A5E086CB8A}" type="datetime1">
              <a:rPr lang="en-US" smtClean="0"/>
              <a:pPr>
                <a:defRPr/>
              </a:pPr>
              <a:t>4/27/2015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FCD182D-8AA5-47EF-BEF7-4353E96AFE2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p:cNvGrpSpPr>
            <a:grpSpLocks/>
          </p:cNvGrpSpPr>
          <p:nvPr/>
        </p:nvGrpSpPr>
        <p:grpSpPr bwMode="auto">
          <a:xfrm rot="5400000">
            <a:off x="4065588" y="3406775"/>
            <a:ext cx="6858000" cy="44450"/>
            <a:chOff x="0" y="1613647"/>
            <a:chExt cx="9144000" cy="45291"/>
          </a:xfrm>
        </p:grpSpPr>
        <p:cxnSp>
          <p:nvCxnSpPr>
            <p:cNvPr id="5" name="Straight Connector 4"/>
            <p:cNvCxnSpPr/>
            <p:nvPr/>
          </p:nvCxnSpPr>
          <p:spPr>
            <a:xfrm>
              <a:off x="0" y="1658938"/>
              <a:ext cx="9144000" cy="161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 y="1615265"/>
              <a:ext cx="9144000" cy="16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7556500" y="6356350"/>
            <a:ext cx="1147763" cy="365125"/>
          </a:xfrm>
        </p:spPr>
        <p:txBody>
          <a:bodyPr/>
          <a:lstStyle>
            <a:lvl1pPr>
              <a:defRPr/>
            </a:lvl1pPr>
          </a:lstStyle>
          <a:p>
            <a:pPr>
              <a:defRPr/>
            </a:pPr>
            <a:fld id="{F84A726E-9711-46AF-92B7-6D64C504B96F}" type="datetime1">
              <a:rPr lang="en-US" smtClean="0"/>
              <a:pPr>
                <a:defRPr/>
              </a:pPr>
              <a:t>4/27/2015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01BAEC9-3ADA-423C-8089-A6B115C811E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057400"/>
            <a:ext cx="82296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70663" y="6356350"/>
            <a:ext cx="2133600" cy="365125"/>
          </a:xfrm>
        </p:spPr>
        <p:txBody>
          <a:bodyPr/>
          <a:lstStyle>
            <a:lvl1pPr>
              <a:defRPr/>
            </a:lvl1pPr>
          </a:lstStyle>
          <a:p>
            <a:pPr>
              <a:defRPr/>
            </a:pPr>
            <a:fld id="{9FADA78B-E41C-4C3E-9EB4-04DB10350A1C}" type="datetime1">
              <a:rPr lang="en-US" smtClean="0"/>
              <a:pPr>
                <a:defRPr/>
              </a:pPr>
              <a:t>4/27/2015</a:t>
            </a:fld>
            <a:endParaRPr lang="en-US" dirty="0"/>
          </a:p>
        </p:txBody>
      </p:sp>
      <p:sp>
        <p:nvSpPr>
          <p:cNvPr id="5" name="Footer Placeholder 4"/>
          <p:cNvSpPr>
            <a:spLocks noGrp="1"/>
          </p:cNvSpPr>
          <p:nvPr>
            <p:ph type="ftr" sz="quarter" idx="11"/>
          </p:nvPr>
        </p:nvSpPr>
        <p:spPr>
          <a:xfrm>
            <a:off x="457200" y="6356350"/>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267200" y="6356350"/>
            <a:ext cx="609600" cy="365125"/>
          </a:xfrm>
        </p:spPr>
        <p:txBody>
          <a:bodyPr/>
          <a:lstStyle>
            <a:lvl1pPr>
              <a:defRPr/>
            </a:lvl1pPr>
          </a:lstStyle>
          <a:p>
            <a:pPr>
              <a:defRPr/>
            </a:pPr>
            <a:fld id="{EC299F2B-D35D-43AB-A8E6-1F6FA50125E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4" name="Group 10"/>
          <p:cNvGrpSpPr>
            <a:grpSpLocks/>
          </p:cNvGrpSpPr>
          <p:nvPr/>
        </p:nvGrpSpPr>
        <p:grpSpPr bwMode="auto">
          <a:xfrm>
            <a:off x="0" y="1584325"/>
            <a:ext cx="9144000" cy="44450"/>
            <a:chOff x="0" y="1613647"/>
            <a:chExt cx="9144000" cy="45291"/>
          </a:xfrm>
        </p:grpSpPr>
        <p:cxnSp>
          <p:nvCxnSpPr>
            <p:cNvPr id="5" name="Straight Connector 4"/>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1165AC5F-E63A-4B15-881A-CD94FCC09DC9}" type="datetime1">
              <a:rPr lang="en-US" smtClean="0"/>
              <a:pPr>
                <a:defRPr/>
              </a:pPr>
              <a:t>4/27/2015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AAD2794-DE1D-4C6D-B87B-A1FB8A02557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6"/>
          <p:cNvGrpSpPr>
            <a:grpSpLocks/>
          </p:cNvGrpSpPr>
          <p:nvPr/>
        </p:nvGrpSpPr>
        <p:grpSpPr bwMode="auto">
          <a:xfrm>
            <a:off x="0" y="1460500"/>
            <a:ext cx="9144000" cy="46038"/>
            <a:chOff x="0" y="1613647"/>
            <a:chExt cx="9144000" cy="45291"/>
          </a:xfrm>
        </p:grpSpPr>
        <p:cxnSp>
          <p:nvCxnSpPr>
            <p:cNvPr id="6" name="Straight Connector 5"/>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p:cNvGrpSpPr>
            <a:grpSpLocks/>
          </p:cNvGrpSpPr>
          <p:nvPr/>
        </p:nvGrpSpPr>
        <p:grpSpPr bwMode="auto">
          <a:xfrm>
            <a:off x="0" y="4953000"/>
            <a:ext cx="9144000" cy="46038"/>
            <a:chOff x="0" y="1613647"/>
            <a:chExt cx="9144000" cy="45291"/>
          </a:xfrm>
        </p:grpSpPr>
        <p:cxnSp>
          <p:nvCxnSpPr>
            <p:cNvPr id="9" name="Straight Connector 8"/>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2" name="Oval 11"/>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lstStyle>
            <a:lvl1pPr algn="r">
              <a:buNone/>
              <a:defRPr sz="1800"/>
            </a:lvl1pPr>
          </a:lstStyle>
          <a:p>
            <a:pPr lvl="0"/>
            <a:r>
              <a:rPr lang="en-US" noProof="0" dirty="0" smtClean="0"/>
              <a:t>Click icon to add picture</a:t>
            </a:r>
            <a:endParaRPr noProof="0" dirty="0"/>
          </a:p>
        </p:txBody>
      </p:sp>
      <p:sp>
        <p:nvSpPr>
          <p:cNvPr id="13" name="Date Placeholder 3"/>
          <p:cNvSpPr>
            <a:spLocks noGrp="1"/>
          </p:cNvSpPr>
          <p:nvPr>
            <p:ph type="dt" sz="half" idx="14"/>
          </p:nvPr>
        </p:nvSpPr>
        <p:spPr/>
        <p:txBody>
          <a:bodyPr/>
          <a:lstStyle>
            <a:lvl1pPr>
              <a:defRPr/>
            </a:lvl1pPr>
          </a:lstStyle>
          <a:p>
            <a:pPr>
              <a:defRPr/>
            </a:pPr>
            <a:fld id="{FB8D5741-A566-4334-8681-54DDB66AA9AC}" type="datetime1">
              <a:rPr lang="en-US" smtClean="0"/>
              <a:pPr>
                <a:defRPr/>
              </a:pPr>
              <a:t>4/27/2015</a:t>
            </a:fld>
            <a:endParaRPr lang="en-US" dirty="0"/>
          </a:p>
        </p:txBody>
      </p:sp>
      <p:sp>
        <p:nvSpPr>
          <p:cNvPr id="14" name="Footer Placeholder 4"/>
          <p:cNvSpPr>
            <a:spLocks noGrp="1"/>
          </p:cNvSpPr>
          <p:nvPr>
            <p:ph type="ftr" sz="quarter" idx="15"/>
          </p:nvPr>
        </p:nvSpPr>
        <p:spPr>
          <a:xfrm>
            <a:off x="3124200" y="6356350"/>
            <a:ext cx="2895600" cy="365125"/>
          </a:xfrm>
        </p:spPr>
        <p:txBody>
          <a:bodyPr/>
          <a:lstStyle>
            <a:lvl1pPr algn="ct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4" name="Group 7"/>
          <p:cNvGrpSpPr>
            <a:grpSpLocks/>
          </p:cNvGrpSpPr>
          <p:nvPr/>
        </p:nvGrpSpPr>
        <p:grpSpPr bwMode="auto">
          <a:xfrm>
            <a:off x="0" y="1447800"/>
            <a:ext cx="9144000" cy="46038"/>
            <a:chOff x="0" y="1613647"/>
            <a:chExt cx="9144000" cy="45291"/>
          </a:xfrm>
        </p:grpSpPr>
        <p:cxnSp>
          <p:nvCxnSpPr>
            <p:cNvPr id="5" name="Straight Connector 4"/>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10"/>
          <p:cNvGrpSpPr>
            <a:grpSpLocks/>
          </p:cNvGrpSpPr>
          <p:nvPr/>
        </p:nvGrpSpPr>
        <p:grpSpPr bwMode="auto">
          <a:xfrm>
            <a:off x="0" y="4940300"/>
            <a:ext cx="9144000" cy="44450"/>
            <a:chOff x="0" y="1613647"/>
            <a:chExt cx="9144000" cy="45291"/>
          </a:xfrm>
        </p:grpSpPr>
        <p:cxnSp>
          <p:nvCxnSpPr>
            <p:cNvPr id="8" name="Straight Connector 7"/>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133600"/>
            <a:ext cx="8228013" cy="1362075"/>
          </a:xfrm>
        </p:spPr>
        <p:txBody>
          <a:bodyPr anchor="b" anchorCtr="0"/>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C50479EE-BFE0-40A5-A423-DF7644387FC6}" type="datetime1">
              <a:rPr lang="en-US" smtClean="0"/>
              <a:pPr>
                <a:defRPr/>
              </a:pPr>
              <a:t>4/27/2015</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lvl1pPr>
          </a:lstStyle>
          <a:p>
            <a:pPr>
              <a:defRPr/>
            </a:pPr>
            <a:fld id="{C1F82534-892B-4FFC-87AB-5D818C1D29F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6"/>
          <p:cNvGrpSpPr>
            <a:grpSpLocks/>
          </p:cNvGrpSpPr>
          <p:nvPr/>
        </p:nvGrpSpPr>
        <p:grpSpPr bwMode="auto">
          <a:xfrm>
            <a:off x="0" y="1584325"/>
            <a:ext cx="9144000" cy="44450"/>
            <a:chOff x="0" y="1613647"/>
            <a:chExt cx="9144000" cy="45291"/>
          </a:xfrm>
        </p:grpSpPr>
        <p:cxnSp>
          <p:nvCxnSpPr>
            <p:cNvPr id="6" name="Straight Connector 5"/>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7332361A-30C5-43B1-9C8F-B0BA032BDCCB}" type="datetime1">
              <a:rPr lang="en-US" smtClean="0"/>
              <a:pPr>
                <a:defRPr/>
              </a:pPr>
              <a:t>4/27/2015</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336E5359-F07D-4405-8785-46F28DCBA31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p:nvGrpSpPr>
        <p:grpSpPr bwMode="auto">
          <a:xfrm>
            <a:off x="0" y="1584325"/>
            <a:ext cx="9144000" cy="44450"/>
            <a:chOff x="0" y="1613647"/>
            <a:chExt cx="9144000" cy="45291"/>
          </a:xfrm>
        </p:grpSpPr>
        <p:cxnSp>
          <p:nvCxnSpPr>
            <p:cNvPr id="8" name="Straight Connector 7"/>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6"/>
          <p:cNvSpPr>
            <a:spLocks noGrp="1"/>
          </p:cNvSpPr>
          <p:nvPr>
            <p:ph type="dt" sz="half" idx="10"/>
          </p:nvPr>
        </p:nvSpPr>
        <p:spPr/>
        <p:txBody>
          <a:bodyPr/>
          <a:lstStyle>
            <a:lvl1pPr>
              <a:defRPr/>
            </a:lvl1pPr>
          </a:lstStyle>
          <a:p>
            <a:pPr>
              <a:defRPr/>
            </a:pPr>
            <a:fld id="{E8F62E89-A28F-4311-AA23-CD4B4DE5D746}" type="datetime1">
              <a:rPr lang="en-US" smtClean="0"/>
              <a:pPr>
                <a:defRPr/>
              </a:pPr>
              <a:t>4/27/2015</a:t>
            </a:fld>
            <a:endParaRPr lang="en-US" dirty="0"/>
          </a:p>
        </p:txBody>
      </p:sp>
      <p:sp>
        <p:nvSpPr>
          <p:cNvPr id="11" name="Footer Placeholder 7"/>
          <p:cNvSpPr>
            <a:spLocks noGrp="1"/>
          </p:cNvSpPr>
          <p:nvPr>
            <p:ph type="ftr" sz="quarter" idx="11"/>
          </p:nvPr>
        </p:nvSpPr>
        <p:spPr/>
        <p:txBody>
          <a:bodyPr/>
          <a:lstStyle>
            <a:lvl1pPr>
              <a:defRPr/>
            </a:lvl1pPr>
          </a:lstStyle>
          <a:p>
            <a:pPr>
              <a:defRPr/>
            </a:pPr>
            <a:endParaRPr lang="en-US" dirty="0"/>
          </a:p>
        </p:txBody>
      </p:sp>
      <p:sp>
        <p:nvSpPr>
          <p:cNvPr id="12" name="Slide Number Placeholder 8"/>
          <p:cNvSpPr>
            <a:spLocks noGrp="1"/>
          </p:cNvSpPr>
          <p:nvPr>
            <p:ph type="sldNum" sz="quarter" idx="12"/>
          </p:nvPr>
        </p:nvSpPr>
        <p:spPr/>
        <p:txBody>
          <a:bodyPr/>
          <a:lstStyle>
            <a:lvl1pPr>
              <a:defRPr/>
            </a:lvl1pPr>
          </a:lstStyle>
          <a:p>
            <a:pPr>
              <a:defRPr/>
            </a:pPr>
            <a:fld id="{2DE8E566-1151-4904-AD2E-F070058F685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p:nvGrpSpPr>
        <p:grpSpPr bwMode="auto">
          <a:xfrm>
            <a:off x="0" y="1584325"/>
            <a:ext cx="9144000" cy="44450"/>
            <a:chOff x="0" y="1613647"/>
            <a:chExt cx="9144000" cy="45291"/>
          </a:xfrm>
        </p:grpSpPr>
        <p:cxnSp>
          <p:nvCxnSpPr>
            <p:cNvPr id="4" name="Straight Connector 3"/>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6" name="Date Placeholder 2"/>
          <p:cNvSpPr>
            <a:spLocks noGrp="1"/>
          </p:cNvSpPr>
          <p:nvPr>
            <p:ph type="dt" sz="half" idx="10"/>
          </p:nvPr>
        </p:nvSpPr>
        <p:spPr/>
        <p:txBody>
          <a:bodyPr/>
          <a:lstStyle>
            <a:lvl1pPr>
              <a:defRPr/>
            </a:lvl1pPr>
          </a:lstStyle>
          <a:p>
            <a:pPr>
              <a:defRPr/>
            </a:pPr>
            <a:fld id="{0A1A9E68-4EB4-4A0B-9928-7E1EFFF2104F}" type="datetime1">
              <a:rPr lang="en-US" smtClean="0"/>
              <a:pPr>
                <a:defRPr/>
              </a:pPr>
              <a:t>4/27/2015</a:t>
            </a:fld>
            <a:endParaRPr lang="en-US" dirty="0"/>
          </a:p>
        </p:txBody>
      </p:sp>
      <p:sp>
        <p:nvSpPr>
          <p:cNvPr id="7" name="Footer Placeholder 3"/>
          <p:cNvSpPr>
            <a:spLocks noGrp="1"/>
          </p:cNvSpPr>
          <p:nvPr>
            <p:ph type="ftr" sz="quarter" idx="11"/>
          </p:nvPr>
        </p:nvSpPr>
        <p:spPr/>
        <p:txBody>
          <a:bodyPr/>
          <a:lstStyle>
            <a:lvl1pPr>
              <a:defRPr/>
            </a:lvl1pPr>
          </a:lstStyle>
          <a:p>
            <a:pPr>
              <a:defRPr/>
            </a:pPr>
            <a:endParaRPr lang="en-US" dirty="0"/>
          </a:p>
        </p:txBody>
      </p:sp>
      <p:sp>
        <p:nvSpPr>
          <p:cNvPr id="8" name="Slide Number Placeholder 4"/>
          <p:cNvSpPr>
            <a:spLocks noGrp="1"/>
          </p:cNvSpPr>
          <p:nvPr>
            <p:ph type="sldNum" sz="quarter" idx="12"/>
          </p:nvPr>
        </p:nvSpPr>
        <p:spPr/>
        <p:txBody>
          <a:bodyPr/>
          <a:lstStyle>
            <a:lvl1pPr>
              <a:defRPr/>
            </a:lvl1pPr>
          </a:lstStyle>
          <a:p>
            <a:pPr>
              <a:defRPr/>
            </a:pPr>
            <a:fld id="{E0FEBDED-63F0-493D-AAC1-C21F301D6AB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E5DE4D-3805-4D1E-8E4A-09B97D3135EF}" type="datetime1">
              <a:rPr lang="en-US" smtClean="0"/>
              <a:pPr>
                <a:defRPr/>
              </a:pPr>
              <a:t>4/27/2015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CCA2B97-A050-43C8-9477-9B85339C552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C199B9-EBBB-4925-8D74-42EF4638AC2E}" type="datetime1">
              <a:rPr lang="en-US" smtClean="0"/>
              <a:pPr>
                <a:defRPr/>
              </a:pPr>
              <a:t>4/27/2015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E3B746B-07BE-4FD6-81C1-C49768C38DC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0"/>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0663"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9A073C3-5CA0-4F93-94AF-D6B243F61CDD}" type="datetime1">
              <a:rPr lang="en-US" smtClean="0"/>
              <a:pPr>
                <a:defRPr/>
              </a:pPr>
              <a:t>4/27/2015</a:t>
            </a:fld>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fld id="{4A139F45-218D-4CA4-AC73-77B5E633560C}"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42" r:id="rId8"/>
    <p:sldLayoutId id="2147483943" r:id="rId9"/>
    <p:sldLayoutId id="2147483952" r:id="rId10"/>
    <p:sldLayoutId id="2147483953" r:id="rId11"/>
    <p:sldLayoutId id="2147483954" r:id="rId12"/>
    <p:sldLayoutId id="2147483944" r:id="rId13"/>
  </p:sldLayoutIdLst>
  <p:hf hdr="0" ftr="0" dt="0"/>
  <p:txStyles>
    <p:titleStyle>
      <a:lvl1pPr algn="ctr" rtl="0" fontAlgn="base">
        <a:spcBef>
          <a:spcPct val="0"/>
        </a:spcBef>
        <a:spcAft>
          <a:spcPct val="0"/>
        </a:spcAft>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vl2pPr algn="ctr" rtl="0" fontAlgn="base">
        <a:spcBef>
          <a:spcPct val="0"/>
        </a:spcBef>
        <a:spcAft>
          <a:spcPct val="0"/>
        </a:spcAft>
        <a:defRPr sz="4800" b="1">
          <a:solidFill>
            <a:schemeClr val="tx1"/>
          </a:solidFill>
          <a:latin typeface="Corbel" pitchFamily="34" charset="0"/>
        </a:defRPr>
      </a:lvl2pPr>
      <a:lvl3pPr algn="ctr" rtl="0" fontAlgn="base">
        <a:spcBef>
          <a:spcPct val="0"/>
        </a:spcBef>
        <a:spcAft>
          <a:spcPct val="0"/>
        </a:spcAft>
        <a:defRPr sz="4800" b="1">
          <a:solidFill>
            <a:schemeClr val="tx1"/>
          </a:solidFill>
          <a:latin typeface="Corbel" pitchFamily="34" charset="0"/>
        </a:defRPr>
      </a:lvl3pPr>
      <a:lvl4pPr algn="ctr" rtl="0" fontAlgn="base">
        <a:spcBef>
          <a:spcPct val="0"/>
        </a:spcBef>
        <a:spcAft>
          <a:spcPct val="0"/>
        </a:spcAft>
        <a:defRPr sz="4800" b="1">
          <a:solidFill>
            <a:schemeClr val="tx1"/>
          </a:solidFill>
          <a:latin typeface="Corbel" pitchFamily="34" charset="0"/>
        </a:defRPr>
      </a:lvl4pPr>
      <a:lvl5pPr algn="ctr" rtl="0" fontAlgn="base">
        <a:spcBef>
          <a:spcPct val="0"/>
        </a:spcBef>
        <a:spcAft>
          <a:spcPct val="0"/>
        </a:spcAft>
        <a:defRPr sz="4800" b="1">
          <a:solidFill>
            <a:schemeClr val="tx1"/>
          </a:solidFill>
          <a:latin typeface="Corbel" pitchFamily="34" charset="0"/>
        </a:defRPr>
      </a:lvl5pPr>
      <a:lvl6pPr marL="457200" algn="ctr" rtl="0" fontAlgn="base">
        <a:spcBef>
          <a:spcPct val="0"/>
        </a:spcBef>
        <a:spcAft>
          <a:spcPct val="0"/>
        </a:spcAft>
        <a:defRPr sz="4800" b="1">
          <a:solidFill>
            <a:schemeClr val="tx1"/>
          </a:solidFill>
          <a:latin typeface="Corbel" pitchFamily="34" charset="0"/>
        </a:defRPr>
      </a:lvl6pPr>
      <a:lvl7pPr marL="914400" algn="ctr" rtl="0" fontAlgn="base">
        <a:spcBef>
          <a:spcPct val="0"/>
        </a:spcBef>
        <a:spcAft>
          <a:spcPct val="0"/>
        </a:spcAft>
        <a:defRPr sz="4800" b="1">
          <a:solidFill>
            <a:schemeClr val="tx1"/>
          </a:solidFill>
          <a:latin typeface="Corbel" pitchFamily="34" charset="0"/>
        </a:defRPr>
      </a:lvl7pPr>
      <a:lvl8pPr marL="1371600" algn="ctr" rtl="0" fontAlgn="base">
        <a:spcBef>
          <a:spcPct val="0"/>
        </a:spcBef>
        <a:spcAft>
          <a:spcPct val="0"/>
        </a:spcAft>
        <a:defRPr sz="4800" b="1">
          <a:solidFill>
            <a:schemeClr val="tx1"/>
          </a:solidFill>
          <a:latin typeface="Corbel" pitchFamily="34" charset="0"/>
        </a:defRPr>
      </a:lvl8pPr>
      <a:lvl9pPr marL="1828800" algn="ctr" rtl="0" fontAlgn="base">
        <a:spcBef>
          <a:spcPct val="0"/>
        </a:spcBef>
        <a:spcAft>
          <a:spcPct val="0"/>
        </a:spcAft>
        <a:defRPr sz="4800" b="1">
          <a:solidFill>
            <a:schemeClr val="tx1"/>
          </a:solidFill>
          <a:latin typeface="Corbel" pitchFamily="34" charset="0"/>
        </a:defRPr>
      </a:lvl9pPr>
    </p:titleStyle>
    <p:bodyStyle>
      <a:lvl1pPr marL="342900" indent="-342900" algn="l" rtl="0" fontAlgn="base">
        <a:spcBef>
          <a:spcPct val="20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rtl="0" fontAlgn="base">
        <a:spcBef>
          <a:spcPct val="200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rtl="0" fontAlgn="base">
        <a:spcBef>
          <a:spcPct val="200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rtl="0" fontAlgn="base">
        <a:spcBef>
          <a:spcPct val="200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rtl="0" fontAlgn="base">
        <a:spcBef>
          <a:spcPct val="200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cdernbach@widener.edu" TargetMode="External"/><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hyperlink" Target="http://www.johndernbach.com/" TargetMode="External"/><Relationship Id="rId4" Type="http://schemas.openxmlformats.org/officeDocument/2006/relationships/hyperlink" Target="http://ssrn.com/author=41155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D50A144-B97B-4A77-B2FF-7908CCC66820}" type="slidenum">
              <a:rPr lang="en-US"/>
              <a:pPr>
                <a:defRPr/>
              </a:pPr>
              <a:t>1</a:t>
            </a:fld>
            <a:endParaRPr lang="en-US" dirty="0"/>
          </a:p>
        </p:txBody>
      </p:sp>
      <p:pic>
        <p:nvPicPr>
          <p:cNvPr id="12291" name="Picture 11" descr="logo_long_All_White.gif"/>
          <p:cNvPicPr>
            <a:picLocks noChangeAspect="1"/>
          </p:cNvPicPr>
          <p:nvPr/>
        </p:nvPicPr>
        <p:blipFill>
          <a:blip r:embed="rId2" cstate="print"/>
          <a:srcRect/>
          <a:stretch>
            <a:fillRect/>
          </a:stretch>
        </p:blipFill>
        <p:spPr bwMode="auto">
          <a:xfrm>
            <a:off x="387350" y="6019800"/>
            <a:ext cx="3422650" cy="395288"/>
          </a:xfrm>
          <a:prstGeom prst="rect">
            <a:avLst/>
          </a:prstGeom>
          <a:noFill/>
          <a:ln w="9525">
            <a:noFill/>
            <a:miter lim="800000"/>
            <a:headEnd/>
            <a:tailEnd/>
          </a:ln>
        </p:spPr>
      </p:pic>
      <p:sp>
        <p:nvSpPr>
          <p:cNvPr id="13" name="Rectangle 12"/>
          <p:cNvSpPr/>
          <p:nvPr/>
        </p:nvSpPr>
        <p:spPr>
          <a:xfrm>
            <a:off x="0" y="2057400"/>
            <a:ext cx="9144000" cy="76200"/>
          </a:xfrm>
          <a:prstGeom prst="rect">
            <a:avLst/>
          </a:prstGeom>
          <a:solidFill>
            <a:srgbClr val="FCCF1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ACE2F"/>
              </a:solidFill>
            </a:endParaRPr>
          </a:p>
        </p:txBody>
      </p:sp>
      <p:sp>
        <p:nvSpPr>
          <p:cNvPr id="5" name="Rectangle 2"/>
          <p:cNvSpPr txBox="1">
            <a:spLocks noChangeArrowheads="1"/>
          </p:cNvSpPr>
          <p:nvPr/>
        </p:nvSpPr>
        <p:spPr>
          <a:xfrm>
            <a:off x="685800" y="609600"/>
            <a:ext cx="7620000" cy="1219200"/>
          </a:xfrm>
          <a:prstGeom prst="rect">
            <a:avLst/>
          </a:prstGeom>
        </p:spPr>
        <p:txBody>
          <a:bodyPr anchor="ctr">
            <a:normAutofit/>
          </a:bodyPr>
          <a:lstStyle/>
          <a:p>
            <a:pPr algn="ctr">
              <a:defRPr/>
            </a:pPr>
            <a:r>
              <a:rPr lang="en-US" sz="3200" b="1" i="1" dirty="0" smtClean="0">
                <a:effectLst>
                  <a:outerShdw blurRad="50800" dist="38100" algn="tr" rotWithShape="0">
                    <a:prstClr val="black">
                      <a:alpha val="40000"/>
                    </a:prstClr>
                  </a:outerShdw>
                </a:effectLst>
                <a:latin typeface="Corbel"/>
              </a:rPr>
              <a:t>Robinson Township </a:t>
            </a:r>
            <a:r>
              <a:rPr lang="en-US" sz="3200" b="1" dirty="0" smtClean="0">
                <a:effectLst>
                  <a:outerShdw blurRad="50800" dist="38100" algn="tr" rotWithShape="0">
                    <a:prstClr val="black">
                      <a:alpha val="40000"/>
                    </a:prstClr>
                  </a:outerShdw>
                </a:effectLst>
                <a:latin typeface="Corbel"/>
              </a:rPr>
              <a:t>and the New Legal Landscape for </a:t>
            </a:r>
            <a:r>
              <a:rPr lang="en-US" sz="3200" b="1" dirty="0" smtClean="0">
                <a:effectLst>
                  <a:outerShdw blurRad="50800" dist="38100" algn="tr" rotWithShape="0">
                    <a:prstClr val="black">
                      <a:alpha val="40000"/>
                    </a:prstClr>
                  </a:outerShdw>
                </a:effectLst>
                <a:latin typeface="Corbel"/>
              </a:rPr>
              <a:t>Conservation</a:t>
            </a:r>
            <a:endParaRPr lang="en-US" sz="3200" b="1" dirty="0" smtClean="0">
              <a:effectLst>
                <a:outerShdw blurRad="38100" dist="38100" dir="2700000" algn="tl">
                  <a:srgbClr val="0064E2"/>
                </a:outerShdw>
              </a:effectLst>
            </a:endParaRPr>
          </a:p>
          <a:p>
            <a:pPr algn="ctr">
              <a:defRPr/>
            </a:pPr>
            <a:endParaRPr lang="en-US" b="1" dirty="0">
              <a:effectLst>
                <a:outerShdw blurRad="38100" dist="38100" dir="2700000" algn="tl">
                  <a:srgbClr val="0064E2"/>
                </a:outerShdw>
              </a:effectLst>
            </a:endParaRPr>
          </a:p>
        </p:txBody>
      </p:sp>
      <p:sp>
        <p:nvSpPr>
          <p:cNvPr id="12294" name="Rectangle 5"/>
          <p:cNvSpPr>
            <a:spLocks noChangeArrowheads="1"/>
          </p:cNvSpPr>
          <p:nvPr/>
        </p:nvSpPr>
        <p:spPr bwMode="auto">
          <a:xfrm>
            <a:off x="3505200" y="2819400"/>
            <a:ext cx="5181600" cy="2286000"/>
          </a:xfrm>
          <a:prstGeom prst="rect">
            <a:avLst/>
          </a:prstGeom>
          <a:noFill/>
          <a:ln w="9525">
            <a:noFill/>
            <a:miter lim="800000"/>
            <a:headEnd/>
            <a:tailEnd/>
          </a:ln>
        </p:spPr>
        <p:txBody>
          <a:bodyPr/>
          <a:lstStyle/>
          <a:p>
            <a:pPr algn="r">
              <a:spcBef>
                <a:spcPct val="20000"/>
              </a:spcBef>
              <a:buClr>
                <a:schemeClr val="tx1"/>
              </a:buClr>
              <a:buFont typeface="Wingdings" pitchFamily="2" charset="2"/>
              <a:buNone/>
            </a:pPr>
            <a:endParaRPr lang="en-US" sz="2800" i="1" dirty="0" smtClean="0">
              <a:latin typeface="Tahoma" pitchFamily="34" charset="0"/>
            </a:endParaRPr>
          </a:p>
          <a:p>
            <a:pPr algn="r">
              <a:spcBef>
                <a:spcPct val="20000"/>
              </a:spcBef>
              <a:buClr>
                <a:schemeClr val="tx1"/>
              </a:buClr>
              <a:buFont typeface="Wingdings" pitchFamily="2" charset="2"/>
              <a:buNone/>
            </a:pPr>
            <a:r>
              <a:rPr lang="en-US" sz="2800" i="1" dirty="0" smtClean="0">
                <a:latin typeface="Tahoma" pitchFamily="34" charset="0"/>
              </a:rPr>
              <a:t>John </a:t>
            </a:r>
            <a:r>
              <a:rPr lang="en-US" sz="2800" i="1" dirty="0">
                <a:latin typeface="Tahoma" pitchFamily="34" charset="0"/>
              </a:rPr>
              <a:t>Dernbach</a:t>
            </a:r>
          </a:p>
          <a:p>
            <a:pPr algn="r">
              <a:spcBef>
                <a:spcPct val="20000"/>
              </a:spcBef>
              <a:buClr>
                <a:schemeClr val="tx1"/>
              </a:buClr>
              <a:buFont typeface="Wingdings" pitchFamily="2" charset="2"/>
              <a:buNone/>
            </a:pPr>
            <a:r>
              <a:rPr lang="en-US" sz="2800" i="1" dirty="0">
                <a:latin typeface="Tahoma" pitchFamily="34" charset="0"/>
              </a:rPr>
              <a:t>Widener University Law School</a:t>
            </a:r>
          </a:p>
          <a:p>
            <a:pPr algn="r">
              <a:spcBef>
                <a:spcPct val="20000"/>
              </a:spcBef>
              <a:buClr>
                <a:schemeClr val="tx1"/>
              </a:buClr>
              <a:buFont typeface="Wingdings" pitchFamily="2" charset="2"/>
              <a:buNone/>
            </a:pPr>
            <a:r>
              <a:rPr lang="en-US" sz="2800" i="1" dirty="0" smtClean="0">
                <a:latin typeface="Tahoma" pitchFamily="34" charset="0"/>
              </a:rPr>
              <a:t>May 7, 2015</a:t>
            </a:r>
            <a:endParaRPr lang="en-US" sz="2800" i="1" dirty="0">
              <a:latin typeface="Tahoma" pitchFamily="34" charset="0"/>
            </a:endParaRPr>
          </a:p>
          <a:p>
            <a:pPr algn="r">
              <a:spcBef>
                <a:spcPct val="20000"/>
              </a:spcBef>
              <a:buClr>
                <a:schemeClr val="tx1"/>
              </a:buClr>
              <a:buFont typeface="Wingdings" pitchFamily="2" charset="2"/>
              <a:buNone/>
            </a:pPr>
            <a:endParaRPr lang="en-US" sz="2800" i="1" dirty="0">
              <a:latin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Plurality: What are public natural resources?</a:t>
            </a:r>
            <a:endParaRPr lang="en-US" dirty="0"/>
          </a:p>
        </p:txBody>
      </p:sp>
      <p:sp>
        <p:nvSpPr>
          <p:cNvPr id="3" name="Content Placeholder 2"/>
          <p:cNvSpPr>
            <a:spLocks noGrp="1"/>
          </p:cNvSpPr>
          <p:nvPr>
            <p:ph idx="1"/>
          </p:nvPr>
        </p:nvSpPr>
        <p:spPr>
          <a:xfrm>
            <a:off x="381000" y="1981200"/>
            <a:ext cx="8229600" cy="4495800"/>
          </a:xfrm>
        </p:spPr>
        <p:txBody>
          <a:bodyPr>
            <a:normAutofit/>
          </a:bodyPr>
          <a:lstStyle/>
          <a:p>
            <a:r>
              <a:rPr lang="en-US" sz="2800" dirty="0" smtClean="0"/>
              <a:t>“At present, the concept of public natural resources includes not only state-owned lands, waterways, and mineral reserves, but also resources that implicate the public interest, such as ambient air, surface and ground water, wild flora, and fauna (including fish) that are outside the scope of purely private property.”</a:t>
            </a:r>
          </a:p>
          <a:p>
            <a:pPr>
              <a:buNone/>
            </a:pPr>
            <a:endParaRPr lang="en-US" sz="2800"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417638"/>
          </a:xfrm>
        </p:spPr>
        <p:txBody>
          <a:bodyPr>
            <a:normAutofit fontScale="90000"/>
          </a:bodyPr>
          <a:lstStyle/>
          <a:p>
            <a:r>
              <a:rPr lang="en-US" dirty="0" smtClean="0"/>
              <a:t> </a:t>
            </a:r>
            <a:br>
              <a:rPr lang="en-US" dirty="0" smtClean="0"/>
            </a:br>
            <a:r>
              <a:rPr lang="en-US" dirty="0" smtClean="0"/>
              <a:t>Plurality: </a:t>
            </a:r>
            <a:r>
              <a:rPr lang="en-US" sz="4400" dirty="0" smtClean="0"/>
              <a:t>What are state’s obligations as trustee?  </a:t>
            </a:r>
            <a:br>
              <a:rPr lang="en-US" sz="4400" dirty="0" smtClean="0"/>
            </a:br>
            <a:endParaRPr lang="en-US" sz="4400" dirty="0"/>
          </a:p>
        </p:txBody>
      </p:sp>
      <p:sp>
        <p:nvSpPr>
          <p:cNvPr id="3" name="Content Placeholder 2"/>
          <p:cNvSpPr>
            <a:spLocks noGrp="1"/>
          </p:cNvSpPr>
          <p:nvPr>
            <p:ph idx="1"/>
          </p:nvPr>
        </p:nvSpPr>
        <p:spPr>
          <a:xfrm>
            <a:off x="457200" y="2057400"/>
            <a:ext cx="8229600" cy="4572000"/>
          </a:xfrm>
        </p:spPr>
        <p:txBody>
          <a:bodyPr/>
          <a:lstStyle/>
          <a:p>
            <a:pPr lvl="1"/>
            <a:r>
              <a:rPr lang="en-US" dirty="0" smtClean="0"/>
              <a:t>1: “a duty to refrain from permitting or encouraging the degradation, diminution, or depletion of public natural resources.”  </a:t>
            </a:r>
          </a:p>
          <a:p>
            <a:pPr lvl="1"/>
            <a:r>
              <a:rPr lang="en-US" dirty="0" smtClean="0"/>
              <a:t>2: a duty “to act affirmatively to protect the environment, via legislative action.”  </a:t>
            </a:r>
          </a:p>
          <a:p>
            <a:pPr lvl="1"/>
            <a:r>
              <a:rPr lang="en-US" dirty="0" smtClean="0"/>
              <a:t>These duties foster “legitimate development tending to improve upon the lot of Pennsylvania’s citizenry, with the evident goal of promoting sustainable development.” </a:t>
            </a:r>
          </a:p>
          <a:p>
            <a:pPr lvl="1"/>
            <a:r>
              <a:rPr lang="en-US" dirty="0" smtClean="0"/>
              <a:t>State government and local governments have these duties.    </a:t>
            </a:r>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Plurality: Section 3303  </a:t>
            </a:r>
            <a:endParaRPr lang="en-US" dirty="0"/>
          </a:p>
        </p:txBody>
      </p:sp>
      <p:sp>
        <p:nvSpPr>
          <p:cNvPr id="3" name="Content Placeholder 2"/>
          <p:cNvSpPr>
            <a:spLocks noGrp="1"/>
          </p:cNvSpPr>
          <p:nvPr>
            <p:ph idx="1"/>
          </p:nvPr>
        </p:nvSpPr>
        <p:spPr/>
        <p:txBody>
          <a:bodyPr/>
          <a:lstStyle/>
          <a:p>
            <a:r>
              <a:rPr lang="en-US" dirty="0" smtClean="0"/>
              <a:t>Section 3303, which preempted local regulation of oil and gas operations, violates Article I, Section 27 “because the General Assembly has no authority to remove a political subdivision’s implicitly necessary authority to carry into effect its constitutional duties.”  </a:t>
            </a:r>
          </a:p>
          <a:p>
            <a:r>
              <a:rPr lang="en-US" dirty="0" smtClean="0"/>
              <a:t>The Commonwealth is the trustee under the amendment, which means that local governments are among the trustees with constitutional responsibilities.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Disrupting expectations…</a:t>
            </a:r>
            <a:endParaRPr lang="en-US" dirty="0"/>
          </a:p>
        </p:txBody>
      </p:sp>
      <p:sp>
        <p:nvSpPr>
          <p:cNvPr id="3" name="Content Placeholder 2"/>
          <p:cNvSpPr>
            <a:spLocks noGrp="1"/>
          </p:cNvSpPr>
          <p:nvPr>
            <p:ph idx="1"/>
          </p:nvPr>
        </p:nvSpPr>
        <p:spPr>
          <a:xfrm>
            <a:off x="457200" y="2057400"/>
            <a:ext cx="8229600" cy="4572000"/>
          </a:xfrm>
        </p:spPr>
        <p:txBody>
          <a:bodyPr/>
          <a:lstStyle/>
          <a:p>
            <a:r>
              <a:rPr lang="en-US" sz="2800" dirty="0" smtClean="0"/>
              <a:t>“To put it succinctly, our citizens buying homes and raising families in areas zoned residential had a reasonable expectation concerning the environment in which they were living, often for years or even decades.  Act 13 fundamentally disrupted those expectations, and ordered local government to take measures to effect the new uses, irrespective of local concerns.”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Plurality: Section 3304</a:t>
            </a:r>
            <a:endParaRPr lang="en-US" dirty="0"/>
          </a:p>
        </p:txBody>
      </p:sp>
      <p:sp>
        <p:nvSpPr>
          <p:cNvPr id="3" name="Content Placeholder 2"/>
          <p:cNvSpPr>
            <a:spLocks noGrp="1"/>
          </p:cNvSpPr>
          <p:nvPr>
            <p:ph idx="1"/>
          </p:nvPr>
        </p:nvSpPr>
        <p:spPr>
          <a:xfrm>
            <a:off x="457200" y="2057400"/>
            <a:ext cx="8229600" cy="4419600"/>
          </a:xfrm>
        </p:spPr>
        <p:txBody>
          <a:bodyPr>
            <a:normAutofit fontScale="92500" lnSpcReduction="10000"/>
          </a:bodyPr>
          <a:lstStyle/>
          <a:p>
            <a:r>
              <a:rPr lang="en-US" dirty="0" smtClean="0"/>
              <a:t>Section 3304 requires “all local ordinances” to “allow for the reasonable development of oil and gas resources” and imposes uniform rules for oil and gas regulation.</a:t>
            </a:r>
          </a:p>
          <a:p>
            <a:r>
              <a:rPr lang="en-US" dirty="0" smtClean="0"/>
              <a:t>Section 3304 violates Article I, Section 27 for two reasons. </a:t>
            </a:r>
          </a:p>
          <a:p>
            <a:pPr lvl="1"/>
            <a:r>
              <a:rPr lang="en-US" dirty="0" smtClean="0"/>
              <a:t>“First, a new regulatory regime permitting industrial uses as a matter of right in every type of pre-existing zoning district [including residential] is incapable of conserving or maintaining the constitutionally-protected aspects of the public environment and of a certain quality of life.”   </a:t>
            </a:r>
          </a:p>
          <a:p>
            <a:pPr lvl="1"/>
            <a:r>
              <a:rPr lang="en-US" dirty="0" smtClean="0"/>
              <a:t>Second, under Act 13 “some properties and communities will carry much heavier environmental and habitability burdens than others.”  This result is inconsistent with the obligation that the trustee act for the benefit of “all the people.”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Plurality: Section 3215(b)(4)</a:t>
            </a:r>
            <a:endParaRPr lang="en-US" dirty="0"/>
          </a:p>
        </p:txBody>
      </p:sp>
      <p:sp>
        <p:nvSpPr>
          <p:cNvPr id="3" name="Content Placeholder 2"/>
          <p:cNvSpPr>
            <a:spLocks noGrp="1"/>
          </p:cNvSpPr>
          <p:nvPr>
            <p:ph idx="1"/>
          </p:nvPr>
        </p:nvSpPr>
        <p:spPr>
          <a:xfrm>
            <a:off x="457200" y="2057400"/>
            <a:ext cx="8229600" cy="4572000"/>
          </a:xfrm>
        </p:spPr>
        <p:txBody>
          <a:bodyPr>
            <a:normAutofit/>
          </a:bodyPr>
          <a:lstStyle/>
          <a:p>
            <a:r>
              <a:rPr lang="en-US" dirty="0" smtClean="0"/>
              <a:t>Section 3215(b)(4) requires DEP to waive setback distances to protect streams and other water bodies</a:t>
            </a:r>
          </a:p>
          <a:p>
            <a:r>
              <a:rPr lang="en-US" dirty="0" smtClean="0"/>
              <a:t>Section 3215(b)(4) violates Article I, Section 27 because:</a:t>
            </a:r>
          </a:p>
          <a:p>
            <a:pPr lvl="1"/>
            <a:r>
              <a:rPr lang="en-US" dirty="0" smtClean="0"/>
              <a:t> The legislation provides no ascertainable standards for granting a waiver.  </a:t>
            </a:r>
          </a:p>
          <a:p>
            <a:pPr lvl="1"/>
            <a:r>
              <a:rPr lang="en-US" dirty="0" smtClean="0"/>
              <a:t>If applicant appeals, burden of proof and persuasion is on DEP.   </a:t>
            </a:r>
          </a:p>
          <a:p>
            <a:pPr lvl="1"/>
            <a:r>
              <a:rPr lang="en-US" dirty="0" smtClean="0"/>
              <a:t>Section 3215(d), municipalities have no appeal rights from DEP decision on waiver.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Justice Baer concurring opinion: substantive due process</a:t>
            </a:r>
            <a:endParaRPr lang="en-US" dirty="0"/>
          </a:p>
        </p:txBody>
      </p:sp>
      <p:sp>
        <p:nvSpPr>
          <p:cNvPr id="3" name="Content Placeholder 2"/>
          <p:cNvSpPr>
            <a:spLocks noGrp="1"/>
          </p:cNvSpPr>
          <p:nvPr>
            <p:ph idx="1"/>
          </p:nvPr>
        </p:nvSpPr>
        <p:spPr/>
        <p:txBody>
          <a:bodyPr>
            <a:normAutofit/>
          </a:bodyPr>
          <a:lstStyle/>
          <a:p>
            <a:r>
              <a:rPr lang="en-US" dirty="0" smtClean="0"/>
              <a:t>“[O]nce a state authorizes political subdivisions to zone for the ‘‘best interests of the health, safety and character of their communities,’… and zoning ordinances are enacted and relied upon by the residents of a community, the state may not alter or invalidate those ordinances, given their constitutional underpinning. “</a:t>
            </a:r>
          </a:p>
          <a:p>
            <a:r>
              <a:rPr lang="en-US" dirty="0" smtClean="0"/>
              <a:t>“This is so even if the state seeks their invalidation with the compelling justification of improving its economic development.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sz="3200" dirty="0" smtClean="0"/>
              <a:t>Potential meanings 1— </a:t>
            </a:r>
            <a:br>
              <a:rPr lang="en-US" sz="3200" dirty="0" smtClean="0"/>
            </a:br>
            <a:r>
              <a:rPr lang="en-US" sz="3200" dirty="0" smtClean="0"/>
              <a:t>explicit and implied constitutional obligations</a:t>
            </a:r>
            <a:endParaRPr lang="en-US" sz="3200" dirty="0"/>
          </a:p>
        </p:txBody>
      </p:sp>
      <p:sp>
        <p:nvSpPr>
          <p:cNvPr id="3" name="Content Placeholder 2"/>
          <p:cNvSpPr>
            <a:spLocks noGrp="1"/>
          </p:cNvSpPr>
          <p:nvPr>
            <p:ph idx="1"/>
          </p:nvPr>
        </p:nvSpPr>
        <p:spPr/>
        <p:txBody>
          <a:bodyPr/>
          <a:lstStyle/>
          <a:p>
            <a:r>
              <a:rPr lang="en-US" dirty="0" smtClean="0"/>
              <a:t>1.  Explicit constitutional obligations</a:t>
            </a:r>
          </a:p>
          <a:p>
            <a:endParaRPr lang="en-US" dirty="0" smtClean="0"/>
          </a:p>
          <a:p>
            <a:r>
              <a:rPr lang="en-US" dirty="0" smtClean="0"/>
              <a:t>2. Implied duty to consider impacts on constitutional rights prior to making a decision</a:t>
            </a:r>
          </a:p>
          <a:p>
            <a:pPr>
              <a:buNone/>
            </a:pPr>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Leasing state land for shale gas—a brief history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State ran modest oil and gas leasing program on state forests and parks since 1947. Then Marcellus Shale boom and economic recession happened.</a:t>
            </a:r>
          </a:p>
          <a:p>
            <a:r>
              <a:rPr lang="en-US" dirty="0" smtClean="0"/>
              <a:t>State expanded drilling on state lands to help balance budget—several hundred million dollars/year.</a:t>
            </a:r>
          </a:p>
          <a:p>
            <a:r>
              <a:rPr lang="en-US" dirty="0" smtClean="0"/>
              <a:t>Lease fund proceeds appropriated by legislature, not automatically appropriated to DCNR.</a:t>
            </a:r>
          </a:p>
          <a:p>
            <a:r>
              <a:rPr lang="en-US" dirty="0" smtClean="0"/>
              <a:t>DCNR gets up to $50 million/year in royalties for state forests and parks.</a:t>
            </a:r>
          </a:p>
          <a:p>
            <a:r>
              <a:rPr lang="en-US" dirty="0" smtClean="0"/>
              <a:t>Majority of lease fund proceeds appropriated to General Fund, and no longer used for conservation purposes.</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Pennsylvania Environmental Defense Foundation v. Corbett</a:t>
            </a:r>
            <a:endParaRPr lang="en-US" sz="3200" dirty="0"/>
          </a:p>
        </p:txBody>
      </p:sp>
      <p:sp>
        <p:nvSpPr>
          <p:cNvPr id="3" name="Content Placeholder 2"/>
          <p:cNvSpPr>
            <a:spLocks noGrp="1"/>
          </p:cNvSpPr>
          <p:nvPr>
            <p:ph idx="1"/>
          </p:nvPr>
        </p:nvSpPr>
        <p:spPr/>
        <p:txBody>
          <a:bodyPr>
            <a:normAutofit fontScale="92500"/>
          </a:bodyPr>
          <a:lstStyle/>
          <a:p>
            <a:r>
              <a:rPr lang="en-US" dirty="0" smtClean="0"/>
              <a:t>Two kinds of challenges to leasing program</a:t>
            </a:r>
          </a:p>
          <a:p>
            <a:pPr lvl="1"/>
            <a:r>
              <a:rPr lang="en-US" dirty="0" smtClean="0"/>
              <a:t>Legislative diversion of funds from gas leasing for purposes other than conservation of state forests and parks</a:t>
            </a:r>
          </a:p>
          <a:p>
            <a:pPr lvl="1"/>
            <a:r>
              <a:rPr lang="en-US" dirty="0" smtClean="0"/>
              <a:t>Adverse impacts to state forests caused by expansion of leasing </a:t>
            </a:r>
          </a:p>
          <a:p>
            <a:r>
              <a:rPr lang="en-US" dirty="0" smtClean="0"/>
              <a:t>Commonwealth Court’s January 2015 decision focused on funding issues</a:t>
            </a:r>
          </a:p>
          <a:p>
            <a:pPr lvl="1"/>
            <a:r>
              <a:rPr lang="en-US" dirty="0" smtClean="0"/>
              <a:t>Applied “conserve and maintain” test</a:t>
            </a:r>
          </a:p>
          <a:p>
            <a:pPr lvl="1"/>
            <a:r>
              <a:rPr lang="en-US" dirty="0" smtClean="0"/>
              <a:t>PEDF lost on funding issues</a:t>
            </a:r>
          </a:p>
          <a:p>
            <a:r>
              <a:rPr lang="en-US" dirty="0" smtClean="0"/>
              <a:t>PEDF has appealed to Pa. Supreme Court</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April 21, 1969</a:t>
            </a:r>
            <a:endParaRPr lang="en-US" dirty="0"/>
          </a:p>
        </p:txBody>
      </p:sp>
      <p:sp>
        <p:nvSpPr>
          <p:cNvPr id="4" name="Content Placeholder 3"/>
          <p:cNvSpPr>
            <a:spLocks noGrp="1"/>
          </p:cNvSpPr>
          <p:nvPr>
            <p:ph idx="1"/>
          </p:nvPr>
        </p:nvSpPr>
        <p:spPr>
          <a:xfrm>
            <a:off x="457200" y="1828800"/>
            <a:ext cx="8229600" cy="4800600"/>
          </a:xfrm>
        </p:spPr>
        <p:txBody>
          <a:bodyPr>
            <a:normAutofit lnSpcReduction="10000"/>
          </a:bodyPr>
          <a:lstStyle/>
          <a:p>
            <a:r>
              <a:rPr lang="en-US" sz="2800" dirty="0" smtClean="0"/>
              <a:t>Mister Speaker, I rise to introduce a natural resource conservation amendment to Pennsylvania’s Bill Of Rights. I do so because I believe that the protection of the air we breathe, the water we drink, the esthetic qualities of our environment, has now become as vital to the good life–indeed to life itself—as the protection of those fundamental political rights, freedom of speech, freedom of the press, freedom of religion, of peaceful assembly and privacy.</a:t>
            </a:r>
          </a:p>
          <a:p>
            <a:pPr lvl="3">
              <a:buNone/>
            </a:pPr>
            <a:r>
              <a:rPr lang="en-US" sz="2800" dirty="0" smtClean="0"/>
              <a:t>--Rep. Franklin Kury</a:t>
            </a:r>
          </a:p>
          <a:p>
            <a:endParaRPr lang="en-US" dirty="0"/>
          </a:p>
        </p:txBody>
      </p:sp>
      <p:sp>
        <p:nvSpPr>
          <p:cNvPr id="2" name="Slide Number Placeholder 1"/>
          <p:cNvSpPr>
            <a:spLocks noGrp="1"/>
          </p:cNvSpPr>
          <p:nvPr>
            <p:ph type="sldNum" sz="quarter" idx="12"/>
          </p:nvPr>
        </p:nvSpPr>
        <p:spPr/>
        <p:txBody>
          <a:bodyPr/>
          <a:lstStyle/>
          <a:p>
            <a:pPr>
              <a:defRPr/>
            </a:pPr>
            <a:fld id="{ACCA2B97-A050-43C8-9477-9B85339C552C}"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Potential meanings 2—</a:t>
            </a:r>
            <a:br>
              <a:rPr lang="en-US" sz="3200" dirty="0" smtClean="0"/>
            </a:br>
            <a:r>
              <a:rPr lang="en-US" sz="3200" dirty="0" smtClean="0"/>
              <a:t>private trust duties that apply to public trust</a:t>
            </a:r>
            <a:endParaRPr lang="en-US" sz="3200" dirty="0"/>
          </a:p>
        </p:txBody>
      </p:sp>
      <p:sp>
        <p:nvSpPr>
          <p:cNvPr id="3" name="Content Placeholder 2"/>
          <p:cNvSpPr>
            <a:spLocks noGrp="1"/>
          </p:cNvSpPr>
          <p:nvPr>
            <p:ph idx="1"/>
          </p:nvPr>
        </p:nvSpPr>
        <p:spPr/>
        <p:txBody>
          <a:bodyPr/>
          <a:lstStyle/>
          <a:p>
            <a:r>
              <a:rPr lang="en-US" dirty="0" smtClean="0"/>
              <a:t>1. Duty of prudence</a:t>
            </a:r>
          </a:p>
          <a:p>
            <a:r>
              <a:rPr lang="en-US" dirty="0" smtClean="0"/>
              <a:t>2. Duty of loyalty</a:t>
            </a:r>
          </a:p>
          <a:p>
            <a:r>
              <a:rPr lang="en-US" dirty="0" smtClean="0"/>
              <a:t>3. Duty of impartiality toward beneficiaries</a:t>
            </a:r>
          </a:p>
          <a:p>
            <a:r>
              <a:rPr lang="en-US" dirty="0" smtClean="0"/>
              <a:t>4. Duty to provide an accounting</a:t>
            </a:r>
          </a:p>
          <a:p>
            <a:r>
              <a:rPr lang="en-US" dirty="0" smtClean="0"/>
              <a:t>5.  Limited delegation authority for trustee duties</a:t>
            </a:r>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Potential meanings 3—</a:t>
            </a:r>
            <a:br>
              <a:rPr lang="en-US" sz="3200" dirty="0" smtClean="0"/>
            </a:br>
            <a:r>
              <a:rPr lang="en-US" sz="3200" dirty="0" smtClean="0"/>
              <a:t>modification of governmental authority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Prior to </a:t>
            </a:r>
            <a:r>
              <a:rPr lang="en-US" i="1" dirty="0" smtClean="0"/>
              <a:t>Robinson Township</a:t>
            </a:r>
            <a:r>
              <a:rPr lang="en-US" dirty="0" smtClean="0"/>
              <a:t>, Article I, Section 27 was used to:</a:t>
            </a:r>
          </a:p>
          <a:p>
            <a:pPr lvl="1"/>
            <a:r>
              <a:rPr lang="en-US" dirty="0" smtClean="0"/>
              <a:t>Confirm and extend governmental authority</a:t>
            </a:r>
          </a:p>
          <a:p>
            <a:pPr lvl="1"/>
            <a:r>
              <a:rPr lang="en-US" dirty="0" smtClean="0"/>
              <a:t>Guide statutory interpretation</a:t>
            </a:r>
          </a:p>
          <a:p>
            <a:pPr lvl="1"/>
            <a:r>
              <a:rPr lang="en-US" dirty="0" smtClean="0"/>
              <a:t>Provide constitutional authority for laws whose constitutionality was challenged on other grounds</a:t>
            </a:r>
          </a:p>
          <a:p>
            <a:r>
              <a:rPr lang="en-US" dirty="0" smtClean="0"/>
              <a:t>Potential effect </a:t>
            </a:r>
            <a:r>
              <a:rPr lang="en-US" i="1" dirty="0" smtClean="0"/>
              <a:t>of Robinson Township</a:t>
            </a:r>
            <a:r>
              <a:rPr lang="en-US" dirty="0" smtClean="0"/>
              <a:t>: </a:t>
            </a:r>
          </a:p>
          <a:p>
            <a:pPr lvl="1"/>
            <a:r>
              <a:rPr lang="en-US" dirty="0" smtClean="0"/>
              <a:t>Strengthens each of these</a:t>
            </a:r>
          </a:p>
          <a:p>
            <a:pPr lvl="1"/>
            <a:r>
              <a:rPr lang="en-US" dirty="0" smtClean="0"/>
              <a:t>Imposes duties on government, not just confirming and extending governmental authority</a:t>
            </a:r>
          </a:p>
          <a:p>
            <a:pPr lvl="1"/>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947CFF-CCDE-49F5-B475-6445F548D799}" type="slidenum">
              <a:rPr lang="en-US"/>
              <a:pPr>
                <a:defRPr/>
              </a:pPr>
              <a:t>22</a:t>
            </a:fld>
            <a:endParaRPr lang="en-US" dirty="0"/>
          </a:p>
        </p:txBody>
      </p:sp>
      <p:pic>
        <p:nvPicPr>
          <p:cNvPr id="51203" name="Picture 1" descr="logo_long_All_White.gif"/>
          <p:cNvPicPr>
            <a:picLocks noChangeAspect="1"/>
          </p:cNvPicPr>
          <p:nvPr/>
        </p:nvPicPr>
        <p:blipFill>
          <a:blip r:embed="rId2" cstate="print"/>
          <a:srcRect/>
          <a:stretch>
            <a:fillRect/>
          </a:stretch>
        </p:blipFill>
        <p:spPr bwMode="auto">
          <a:xfrm>
            <a:off x="387350" y="6019800"/>
            <a:ext cx="3422650" cy="395288"/>
          </a:xfrm>
          <a:prstGeom prst="rect">
            <a:avLst/>
          </a:prstGeom>
          <a:noFill/>
          <a:ln w="9525">
            <a:noFill/>
            <a:miter lim="800000"/>
            <a:headEnd/>
            <a:tailEnd/>
          </a:ln>
        </p:spPr>
      </p:pic>
      <p:sp>
        <p:nvSpPr>
          <p:cNvPr id="3" name="Rectangle 3"/>
          <p:cNvSpPr txBox="1">
            <a:spLocks noChangeArrowheads="1"/>
          </p:cNvSpPr>
          <p:nvPr/>
        </p:nvSpPr>
        <p:spPr>
          <a:xfrm>
            <a:off x="2057400" y="609600"/>
            <a:ext cx="5715000" cy="5486400"/>
          </a:xfrm>
          <a:prstGeom prst="rect">
            <a:avLst/>
          </a:prstGeom>
        </p:spPr>
        <p:txBody>
          <a:bodyPr>
            <a:normAutofit/>
          </a:bodyPr>
          <a:lstStyle/>
          <a:p>
            <a:pPr marL="342900" indent="-342900" fontAlgn="auto">
              <a:spcBef>
                <a:spcPct val="20000"/>
              </a:spcBef>
              <a:spcAft>
                <a:spcPts val="0"/>
              </a:spcAft>
              <a:buClr>
                <a:schemeClr val="accent1"/>
              </a:buClr>
              <a:buSzPct val="90000"/>
              <a:defRPr/>
            </a:pPr>
            <a:r>
              <a:rPr lang="en-US" sz="4000" b="1" i="1" dirty="0">
                <a:effectLst>
                  <a:outerShdw blurRad="50800" dist="50800" dir="2700000" algn="tl" rotWithShape="0">
                    <a:schemeClr val="bg1">
                      <a:alpha val="30000"/>
                    </a:schemeClr>
                  </a:outerShdw>
                </a:effectLst>
                <a:latin typeface="+mn-lt"/>
                <a:cs typeface="+mn-cs"/>
              </a:rPr>
              <a:t>Prof. John C. Dernbach </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rPr>
              <a:t>Widener University Law School</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rPr>
              <a:t>3800 Vartan Way</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rPr>
              <a:t>Harrisburg, PA  17106-9382</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rPr>
              <a:t>(717) 541-1933</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rPr>
              <a:t>(717) 541-3966 (fax)</a:t>
            </a:r>
          </a:p>
          <a:p>
            <a:pPr marL="342900" indent="-342900" fontAlgn="auto">
              <a:spcBef>
                <a:spcPct val="20000"/>
              </a:spcBef>
              <a:spcAft>
                <a:spcPts val="0"/>
              </a:spcAft>
              <a:buClr>
                <a:schemeClr val="accent1"/>
              </a:buClr>
              <a:buSzPct val="90000"/>
              <a:defRPr/>
            </a:pPr>
            <a:r>
              <a:rPr lang="en-US" sz="2400" b="1" i="1" dirty="0">
                <a:effectLst>
                  <a:outerShdw blurRad="50800" dist="50800" dir="2700000" algn="tl" rotWithShape="0">
                    <a:schemeClr val="bg1">
                      <a:alpha val="30000"/>
                    </a:schemeClr>
                  </a:outerShdw>
                </a:effectLst>
                <a:latin typeface="+mn-lt"/>
                <a:cs typeface="+mn-cs"/>
                <a:hlinkClick r:id="rId3"/>
              </a:rPr>
              <a:t>jcdernbach@widener.edu</a:t>
            </a:r>
            <a:endParaRPr lang="en-US" sz="2400" b="1" i="1" dirty="0">
              <a:effectLst>
                <a:outerShdw blurRad="50800" dist="50800" dir="2700000" algn="tl" rotWithShape="0">
                  <a:schemeClr val="bg1">
                    <a:alpha val="30000"/>
                  </a:schemeClr>
                </a:outerShdw>
              </a:effectLst>
              <a:latin typeface="+mn-lt"/>
              <a:cs typeface="+mn-cs"/>
            </a:endParaRPr>
          </a:p>
          <a:p>
            <a:pPr marL="342900" indent="-342900" fontAlgn="auto">
              <a:spcBef>
                <a:spcPct val="20000"/>
              </a:spcBef>
              <a:spcAft>
                <a:spcPts val="0"/>
              </a:spcAft>
              <a:buClr>
                <a:schemeClr val="accent1"/>
              </a:buClr>
              <a:buSzPct val="90000"/>
              <a:defRPr/>
            </a:pPr>
            <a:r>
              <a:rPr lang="de-DE" sz="2400" b="1" dirty="0">
                <a:effectLst>
                  <a:outerShdw blurRad="50800" dist="50800" dir="2700000" algn="tl" rotWithShape="0">
                    <a:schemeClr val="bg1">
                      <a:alpha val="30000"/>
                    </a:schemeClr>
                  </a:outerShdw>
                </a:effectLst>
                <a:latin typeface="+mn-lt"/>
                <a:cs typeface="+mn-cs"/>
                <a:hlinkClick r:id="rId4"/>
              </a:rPr>
              <a:t>http://ssrn.com/author=411559</a:t>
            </a:r>
            <a:endParaRPr lang="de-DE" sz="2400" b="1" dirty="0">
              <a:effectLst>
                <a:outerShdw blurRad="50800" dist="50800" dir="2700000" algn="tl" rotWithShape="0">
                  <a:schemeClr val="bg1">
                    <a:alpha val="30000"/>
                  </a:schemeClr>
                </a:outerShdw>
              </a:effectLst>
              <a:latin typeface="+mn-lt"/>
              <a:cs typeface="+mn-cs"/>
            </a:endParaRPr>
          </a:p>
          <a:p>
            <a:pPr marL="342900" indent="-342900" fontAlgn="auto">
              <a:spcBef>
                <a:spcPct val="20000"/>
              </a:spcBef>
              <a:spcAft>
                <a:spcPts val="0"/>
              </a:spcAft>
              <a:buClr>
                <a:schemeClr val="accent1"/>
              </a:buClr>
              <a:buSzPct val="90000"/>
              <a:defRPr/>
            </a:pPr>
            <a:r>
              <a:rPr lang="de-DE" sz="2400" b="1" dirty="0">
                <a:effectLst>
                  <a:outerShdw blurRad="50800" dist="50800" dir="2700000" algn="tl" rotWithShape="0">
                    <a:schemeClr val="bg1">
                      <a:alpha val="30000"/>
                    </a:schemeClr>
                  </a:outerShdw>
                </a:effectLst>
                <a:latin typeface="+mn-lt"/>
                <a:cs typeface="+mn-cs"/>
                <a:hlinkClick r:id="rId5"/>
              </a:rPr>
              <a:t>http://www.johndernbach.com/</a:t>
            </a:r>
            <a:endParaRPr lang="en-US" sz="2400" b="1" i="1" dirty="0">
              <a:effectLst>
                <a:outerShdw blurRad="50800" dist="50800" dir="2700000" algn="tl" rotWithShape="0">
                  <a:schemeClr val="bg1">
                    <a:alpha val="30000"/>
                  </a:schemeClr>
                </a:outerShdw>
              </a:effectLst>
              <a:latin typeface="+mn-lt"/>
              <a:cs typeface="+mn-cs"/>
            </a:endParaRPr>
          </a:p>
          <a:p>
            <a:pPr marL="342900" indent="-342900" fontAlgn="auto">
              <a:spcBef>
                <a:spcPct val="20000"/>
              </a:spcBef>
              <a:spcAft>
                <a:spcPts val="0"/>
              </a:spcAft>
              <a:buClr>
                <a:schemeClr val="accent1"/>
              </a:buClr>
              <a:buSzPct val="90000"/>
              <a:defRPr/>
            </a:pPr>
            <a:endParaRPr lang="en-US" sz="2400" b="1" i="1" dirty="0">
              <a:effectLst>
                <a:outerShdw blurRad="50800" dist="50800" dir="2700000" algn="tl" rotWithShape="0">
                  <a:schemeClr val="bg1">
                    <a:alpha val="30000"/>
                  </a:schemeClr>
                </a:outerShdw>
              </a:effectLst>
              <a:latin typeface="+mn-lt"/>
              <a:cs typeface="+mn-cs"/>
            </a:endParaRPr>
          </a:p>
          <a:p>
            <a:pPr marL="342900" indent="-342900" fontAlgn="auto">
              <a:spcBef>
                <a:spcPct val="20000"/>
              </a:spcBef>
              <a:spcAft>
                <a:spcPts val="0"/>
              </a:spcAft>
              <a:buClr>
                <a:schemeClr val="accent1"/>
              </a:buClr>
              <a:buSzPct val="90000"/>
              <a:defRPr/>
            </a:pPr>
            <a:r>
              <a:rPr lang="de-DE" sz="2400" b="1" dirty="0">
                <a:effectLst>
                  <a:outerShdw blurRad="50800" dist="50800" dir="2700000" algn="tl" rotWithShape="0">
                    <a:schemeClr val="bg1">
                      <a:alpha val="30000"/>
                    </a:schemeClr>
                  </a:outerShdw>
                </a:effectLst>
                <a:latin typeface="+mn-lt"/>
                <a:cs typeface="+mn-cs"/>
              </a:rPr>
              <a:t>		</a:t>
            </a:r>
            <a:endParaRPr lang="en-US" sz="2400" b="1" dirty="0">
              <a:effectLst>
                <a:outerShdw blurRad="50800" dist="50800" dir="2700000" algn="tl" rotWithShape="0">
                  <a:schemeClr val="bg1">
                    <a:alpha val="30000"/>
                  </a:schemeClr>
                </a:outerShdw>
              </a:effectLst>
              <a:latin typeface="+mn-lt"/>
              <a:cs typeface="+mn-cs"/>
            </a:endParaRPr>
          </a:p>
          <a:p>
            <a:pPr marL="342900" indent="-342900" fontAlgn="auto">
              <a:spcBef>
                <a:spcPct val="20000"/>
              </a:spcBef>
              <a:spcAft>
                <a:spcPts val="0"/>
              </a:spcAft>
              <a:buClr>
                <a:schemeClr val="accent1"/>
              </a:buClr>
              <a:buSzPct val="90000"/>
              <a:buFont typeface="Wingdings" pitchFamily="2" charset="2"/>
              <a:buChar char=""/>
              <a:defRPr/>
            </a:pPr>
            <a:endParaRPr lang="en-US" sz="2400" b="1" dirty="0">
              <a:effectLst>
                <a:outerShdw blurRad="50800" dist="50800" dir="2700000" algn="tl" rotWithShape="0">
                  <a:schemeClr val="bg1">
                    <a:alpha val="30000"/>
                  </a:schemeClr>
                </a:outerShdw>
              </a:effectLst>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May 18, 1971</a:t>
            </a:r>
            <a:endParaRPr lang="en-US" dirty="0"/>
          </a:p>
        </p:txBody>
      </p:sp>
      <p:sp>
        <p:nvSpPr>
          <p:cNvPr id="3" name="Content Placeholder 2"/>
          <p:cNvSpPr>
            <a:spLocks noGrp="1"/>
          </p:cNvSpPr>
          <p:nvPr>
            <p:ph idx="1"/>
          </p:nvPr>
        </p:nvSpPr>
        <p:spPr>
          <a:xfrm>
            <a:off x="457200" y="2057400"/>
            <a:ext cx="8229600" cy="4648200"/>
          </a:xfrm>
        </p:spPr>
        <p:txBody>
          <a:bodyPr>
            <a:normAutofit/>
          </a:bodyPr>
          <a:lstStyle/>
          <a:p>
            <a:pPr lvl="1">
              <a:buNone/>
            </a:pPr>
            <a:r>
              <a:rPr lang="en-US" sz="2800" dirty="0" smtClean="0"/>
              <a:t>Article I, Section 27:</a:t>
            </a:r>
          </a:p>
          <a:p>
            <a:pPr lvl="1">
              <a:buNone/>
            </a:pPr>
            <a:r>
              <a:rPr lang="en-US" sz="2800" dirty="0" smtClean="0"/>
              <a:t>The people have a right to clean air, pure water, and to the preservation of the natural, scenic, historic and esthetic values of the environment.  Pennsylvania’s public natural resources are the common property of all the people, including generations yet to come.  As trustee of these resources, the Commonwealth shall conserve and maintain them for the benefit of all the people.</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Section 27 has been marginalized by courts since it was first adopted</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Commonwealth v. Gettysburg Tower—has led many courts to conclude that Section 27 applies only when and to the extent that General Assembly says it applies—that it is not self executing.</a:t>
            </a:r>
          </a:p>
          <a:p>
            <a:r>
              <a:rPr lang="en-US" dirty="0" smtClean="0"/>
              <a:t>Payne v. Kassab—amendment applied through three-part balancing test that departs from text of  Section 27.</a:t>
            </a:r>
          </a:p>
          <a:p>
            <a:pPr lvl="1"/>
            <a:r>
              <a:rPr lang="en-US" dirty="0" smtClean="0"/>
              <a:t>(1) Was there compliance with all applicable statutes and regulations relevant to the protection of the Commonwealth's public natural resources? </a:t>
            </a:r>
          </a:p>
          <a:p>
            <a:pPr lvl="1"/>
            <a:r>
              <a:rPr lang="en-US" dirty="0" smtClean="0"/>
              <a:t>(2) Does the record demonstrate a reasonable effort to reduce the environmental incursion to a minimum? </a:t>
            </a:r>
          </a:p>
          <a:p>
            <a:pPr lvl="1"/>
            <a:r>
              <a:rPr lang="en-US" dirty="0" smtClean="0"/>
              <a:t>(3) Does the environmental harm which will result from the challenged decision or action so clearly outweigh the benefits to be derived therefrom that to proceed further would be an abuse of discretion? </a:t>
            </a:r>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December 19, 2013 </a:t>
            </a:r>
            <a:endParaRPr lang="en-US" dirty="0"/>
          </a:p>
        </p:txBody>
      </p:sp>
      <p:sp>
        <p:nvSpPr>
          <p:cNvPr id="3" name="Content Placeholder 2"/>
          <p:cNvSpPr>
            <a:spLocks noGrp="1"/>
          </p:cNvSpPr>
          <p:nvPr>
            <p:ph idx="1"/>
          </p:nvPr>
        </p:nvSpPr>
        <p:spPr>
          <a:xfrm>
            <a:off x="457200" y="2057400"/>
            <a:ext cx="8229600" cy="4572000"/>
          </a:xfrm>
        </p:spPr>
        <p:txBody>
          <a:bodyPr>
            <a:normAutofit/>
          </a:bodyPr>
          <a:lstStyle/>
          <a:p>
            <a:r>
              <a:rPr lang="en-US" i="1" dirty="0" smtClean="0"/>
              <a:t>Robinson Township v.  Commonwealth  (Pa. Supreme Court):</a:t>
            </a:r>
          </a:p>
          <a:p>
            <a:pPr lvl="1"/>
            <a:r>
              <a:rPr lang="en-US" dirty="0" smtClean="0"/>
              <a:t>First time that Article I, Section 27 had ever been used (even by a plurality) to hold a statute unconstitutional  </a:t>
            </a:r>
          </a:p>
          <a:p>
            <a:pPr lvl="1"/>
            <a:r>
              <a:rPr lang="en-US" dirty="0" smtClean="0"/>
              <a:t>Recognized for first time in decades that Article I, Section 27 is in Pennsylvania’s Declaration of Rights  </a:t>
            </a:r>
          </a:p>
          <a:p>
            <a:pPr lvl="1"/>
            <a:r>
              <a:rPr lang="en-US" dirty="0" smtClean="0"/>
              <a:t>Decided based on the text of Article I, Section 27 and traditional rules of constitutional interpretation</a:t>
            </a:r>
          </a:p>
          <a:p>
            <a:pPr lvl="1"/>
            <a:r>
              <a:rPr lang="en-US" dirty="0" smtClean="0"/>
              <a:t>Includes detailed explanation of how Article I, Section 27 should be applied</a:t>
            </a:r>
          </a:p>
          <a:p>
            <a:pPr lvl="1"/>
            <a:r>
              <a:rPr lang="en-US" dirty="0" smtClean="0"/>
              <a:t>Decided primarily on public trust </a:t>
            </a:r>
          </a:p>
          <a:p>
            <a:pPr lvl="1"/>
            <a:r>
              <a:rPr lang="en-US" dirty="0" smtClean="0"/>
              <a:t>Plurality, not a majority, on Article I, Section 27</a:t>
            </a:r>
          </a:p>
          <a:p>
            <a:pPr lvl="1"/>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r>
              <a:rPr lang="en-US" sz="3600" dirty="0" smtClean="0"/>
              <a:t> </a:t>
            </a:r>
            <a:r>
              <a:rPr lang="en-US" sz="3600" i="1" dirty="0" smtClean="0"/>
              <a:t>Robinson Township </a:t>
            </a:r>
            <a:r>
              <a:rPr lang="en-US" sz="3600" dirty="0" smtClean="0"/>
              <a:t>forces us—finally– to understand Article I, Section 27</a:t>
            </a:r>
            <a:endParaRPr lang="en-US" sz="3600" dirty="0"/>
          </a:p>
        </p:txBody>
      </p:sp>
      <p:sp>
        <p:nvSpPr>
          <p:cNvPr id="8" name="Content Placeholder 7"/>
          <p:cNvSpPr>
            <a:spLocks noGrp="1"/>
          </p:cNvSpPr>
          <p:nvPr>
            <p:ph idx="1"/>
          </p:nvPr>
        </p:nvSpPr>
        <p:spPr/>
        <p:txBody>
          <a:bodyPr/>
          <a:lstStyle/>
          <a:p>
            <a:pPr>
              <a:buNone/>
            </a:pPr>
            <a:r>
              <a:rPr lang="en-US" dirty="0" smtClean="0"/>
              <a:t>We shall not cease from exploration</a:t>
            </a:r>
          </a:p>
          <a:p>
            <a:pPr>
              <a:buNone/>
            </a:pPr>
            <a:r>
              <a:rPr lang="en-US" dirty="0" smtClean="0"/>
              <a:t>And the end of all our exploring </a:t>
            </a:r>
          </a:p>
          <a:p>
            <a:pPr>
              <a:buNone/>
            </a:pPr>
            <a:r>
              <a:rPr lang="en-US" dirty="0" smtClean="0"/>
              <a:t>Will be to arrive where we started </a:t>
            </a:r>
          </a:p>
          <a:p>
            <a:pPr>
              <a:buNone/>
            </a:pPr>
            <a:r>
              <a:rPr lang="en-US" dirty="0" smtClean="0"/>
              <a:t>And know the place for the first time.</a:t>
            </a:r>
          </a:p>
          <a:p>
            <a:pPr>
              <a:buNone/>
            </a:pPr>
            <a:endParaRPr lang="en-US" dirty="0" smtClean="0"/>
          </a:p>
          <a:p>
            <a:pPr>
              <a:buNone/>
            </a:pPr>
            <a:r>
              <a:rPr lang="en-US" dirty="0" smtClean="0"/>
              <a:t>		T.S. Eliot, </a:t>
            </a:r>
            <a:r>
              <a:rPr lang="en-US" i="1" dirty="0" smtClean="0"/>
              <a:t>Little Gidding</a:t>
            </a:r>
            <a:r>
              <a:rPr lang="en-US" dirty="0" smtClean="0"/>
              <a:t> (1942)</a:t>
            </a:r>
          </a:p>
          <a:p>
            <a:endParaRPr lang="en-US" dirty="0"/>
          </a:p>
        </p:txBody>
      </p:sp>
      <p:sp>
        <p:nvSpPr>
          <p:cNvPr id="5" name="Slide Number Placeholder 4"/>
          <p:cNvSpPr>
            <a:spLocks noGrp="1"/>
          </p:cNvSpPr>
          <p:nvPr>
            <p:ph type="sldNum" sz="quarter" idx="12"/>
          </p:nvPr>
        </p:nvSpPr>
        <p:spPr/>
        <p:txBody>
          <a:bodyPr/>
          <a:lstStyle/>
          <a:p>
            <a:pPr>
              <a:defRPr/>
            </a:pPr>
            <a:fld id="{FE3B746B-07BE-4FD6-81C1-C49768C38DC8}" type="slidenum">
              <a:rPr lang="en-US" smtClean="0"/>
              <a:pPr>
                <a:defRPr/>
              </a:pPr>
              <a:t>6</a:t>
            </a:fld>
            <a:endParaRPr lang="en-US" dirty="0"/>
          </a:p>
        </p:txBody>
      </p:sp>
      <p:pic>
        <p:nvPicPr>
          <p:cNvPr id="10" name="Picture 2" descr="T. S. Eliot Portrait"/>
          <p:cNvPicPr>
            <a:picLocks noChangeAspect="1" noChangeArrowheads="1"/>
          </p:cNvPicPr>
          <p:nvPr/>
        </p:nvPicPr>
        <p:blipFill>
          <a:blip r:embed="rId2" cstate="print"/>
          <a:srcRect/>
          <a:stretch>
            <a:fillRect/>
          </a:stretch>
        </p:blipFill>
        <p:spPr bwMode="auto">
          <a:xfrm>
            <a:off x="6553200" y="2133600"/>
            <a:ext cx="2057400" cy="2657475"/>
          </a:xfrm>
          <a:prstGeom prst="rect">
            <a:avLst/>
          </a:prstGeom>
          <a:noFill/>
        </p:spPr>
      </p:pic>
    </p:spTree>
    <p:extLst>
      <p:ext uri="{BB962C8B-B14F-4D97-AF65-F5344CB8AC3E}">
        <p14:creationId xmlns="" xmlns:p14="http://schemas.microsoft.com/office/powerpoint/2010/main" val="405873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Robinson Township</a:t>
            </a:r>
            <a:r>
              <a:rPr lang="en-US" dirty="0" smtClean="0"/>
              <a:t>—challenge to Marcellus legislation—Act 13</a:t>
            </a:r>
            <a:endParaRPr lang="en-US" dirty="0"/>
          </a:p>
        </p:txBody>
      </p:sp>
      <p:sp>
        <p:nvSpPr>
          <p:cNvPr id="3" name="Content Placeholder 2"/>
          <p:cNvSpPr>
            <a:spLocks noGrp="1"/>
          </p:cNvSpPr>
          <p:nvPr>
            <p:ph idx="1"/>
          </p:nvPr>
        </p:nvSpPr>
        <p:spPr>
          <a:xfrm>
            <a:off x="457200" y="2057400"/>
            <a:ext cx="8229600" cy="4572000"/>
          </a:xfrm>
        </p:spPr>
        <p:txBody>
          <a:bodyPr>
            <a:normAutofit/>
          </a:bodyPr>
          <a:lstStyle/>
          <a:p>
            <a:r>
              <a:rPr lang="en-US" dirty="0" smtClean="0"/>
              <a:t>Three provisions are central to case:</a:t>
            </a:r>
          </a:p>
          <a:p>
            <a:pPr lvl="1"/>
            <a:r>
              <a:rPr lang="en-US" dirty="0" smtClean="0"/>
              <a:t>1) Section 3303: “preempts and supersedes” all “local regulation of oil and gas operations” regulated under the state’s various environmental laws.</a:t>
            </a:r>
          </a:p>
          <a:p>
            <a:pPr lvl="1"/>
            <a:r>
              <a:rPr lang="en-US" dirty="0" smtClean="0"/>
              <a:t>2)  Section 3304: compels local governments to allow certain gas operations in all zoning districts, including residential districts.  </a:t>
            </a:r>
          </a:p>
          <a:p>
            <a:pPr lvl="1"/>
            <a:r>
              <a:rPr lang="en-US" dirty="0" smtClean="0"/>
              <a:t>3) Section 3215(b) (4):  which requires DEP to grant waiver of  buffer zone for certain water resources, and gives DEP broad discretion in doing so.</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Plurality: First sentence</a:t>
            </a:r>
            <a:endParaRPr lang="en-US" dirty="0"/>
          </a:p>
        </p:txBody>
      </p:sp>
      <p:sp>
        <p:nvSpPr>
          <p:cNvPr id="3" name="Content Placeholder 2"/>
          <p:cNvSpPr>
            <a:spLocks noGrp="1"/>
          </p:cNvSpPr>
          <p:nvPr>
            <p:ph idx="1"/>
          </p:nvPr>
        </p:nvSpPr>
        <p:spPr>
          <a:xfrm>
            <a:off x="457200" y="1905000"/>
            <a:ext cx="8229600" cy="4724400"/>
          </a:xfrm>
        </p:spPr>
        <p:txBody>
          <a:bodyPr>
            <a:normAutofit fontScale="92500"/>
          </a:bodyPr>
          <a:lstStyle/>
          <a:p>
            <a:r>
              <a:rPr lang="en-US" dirty="0" smtClean="0"/>
              <a:t> First sentence: “The people have a right to clean air, pure water, and to the preservation of the natural, scenic, historic and esthetic values of the environment. ” </a:t>
            </a:r>
          </a:p>
          <a:p>
            <a:r>
              <a:rPr lang="en-US" dirty="0" smtClean="0"/>
              <a:t>The first sentence establishes two rights in the people:</a:t>
            </a:r>
          </a:p>
          <a:p>
            <a:pPr lvl="1"/>
            <a:r>
              <a:rPr lang="en-US" dirty="0" smtClean="0"/>
              <a:t>First: a right to clean air, pure water, and to the preservation of the natural, scenic, historic and esthetic values of the environment.  </a:t>
            </a:r>
          </a:p>
          <a:p>
            <a:pPr lvl="1"/>
            <a:r>
              <a:rPr lang="en-US" dirty="0" smtClean="0"/>
              <a:t>Second: “a limitation on the state’s power to act contrary to this right.”  </a:t>
            </a:r>
          </a:p>
          <a:p>
            <a:r>
              <a:rPr lang="en-US" dirty="0" smtClean="0"/>
              <a:t>These rights: </a:t>
            </a:r>
          </a:p>
          <a:p>
            <a:pPr lvl="1"/>
            <a:r>
              <a:rPr lang="en-US" dirty="0" smtClean="0"/>
              <a:t>Bind state government and local governments.  </a:t>
            </a:r>
          </a:p>
          <a:p>
            <a:pPr lvl="1"/>
            <a:r>
              <a:rPr lang="en-US" dirty="0" smtClean="0"/>
              <a:t>Are equal in status and enforceability to any other rights included in  Article I of the state constitution, including property rights.  </a:t>
            </a:r>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Plurality: Second and third sentences</a:t>
            </a:r>
            <a:endParaRPr lang="en-US" dirty="0"/>
          </a:p>
        </p:txBody>
      </p:sp>
      <p:sp>
        <p:nvSpPr>
          <p:cNvPr id="3" name="Content Placeholder 2"/>
          <p:cNvSpPr>
            <a:spLocks noGrp="1"/>
          </p:cNvSpPr>
          <p:nvPr>
            <p:ph idx="1"/>
          </p:nvPr>
        </p:nvSpPr>
        <p:spPr>
          <a:xfrm>
            <a:off x="381000" y="1828800"/>
            <a:ext cx="8534400" cy="4800600"/>
          </a:xfrm>
        </p:spPr>
        <p:txBody>
          <a:bodyPr>
            <a:normAutofit/>
          </a:bodyPr>
          <a:lstStyle/>
          <a:p>
            <a:pPr marL="342900" lvl="1" indent="-342900">
              <a:spcBef>
                <a:spcPts val="2000"/>
              </a:spcBef>
              <a:buClr>
                <a:schemeClr val="accent1"/>
              </a:buClr>
            </a:pPr>
            <a:r>
              <a:rPr lang="en-US" sz="2600" dirty="0" smtClean="0"/>
              <a:t>Text: “Pennsylvania’s public natural resources are the common property of all the people, including generations yet to come.  As trustee of these resources, the Commonwealth shall conserve and maintain them for the benefit of all the people.”</a:t>
            </a:r>
          </a:p>
          <a:p>
            <a:endParaRPr lang="en-US" dirty="0" smtClean="0"/>
          </a:p>
          <a:p>
            <a:r>
              <a:rPr lang="en-US" dirty="0" smtClean="0"/>
              <a:t>The second and third sentences involve a public trust.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AD2794-DE1D-4C6D-B87B-A1FB8A025576}"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5977</TotalTime>
  <Words>1287</Words>
  <Application>Microsoft Office PowerPoint</Application>
  <PresentationFormat>On-screen Show (4:3)</PresentationFormat>
  <Paragraphs>143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Focus</vt:lpstr>
      <vt:lpstr>Slide 1</vt:lpstr>
      <vt:lpstr>April 21, 1969</vt:lpstr>
      <vt:lpstr>May 18, 1971</vt:lpstr>
      <vt:lpstr>Section 27 has been marginalized by courts since it was first adopted</vt:lpstr>
      <vt:lpstr>December 19, 2013 </vt:lpstr>
      <vt:lpstr> Robinson Township forces us—finally– to understand Article I, Section 27</vt:lpstr>
      <vt:lpstr>Robinson Township—challenge to Marcellus legislation—Act 13</vt:lpstr>
      <vt:lpstr>Plurality: First sentence</vt:lpstr>
      <vt:lpstr>Plurality: Second and third sentences</vt:lpstr>
      <vt:lpstr>Plurality: What are public natural resources?</vt:lpstr>
      <vt:lpstr>  Plurality: What are state’s obligations as trustee?   </vt:lpstr>
      <vt:lpstr>Plurality: Section 3303  </vt:lpstr>
      <vt:lpstr>Disrupting expectations…</vt:lpstr>
      <vt:lpstr>Plurality: Section 3304</vt:lpstr>
      <vt:lpstr>Plurality: Section 3215(b)(4)</vt:lpstr>
      <vt:lpstr>Justice Baer concurring opinion: substantive due process</vt:lpstr>
      <vt:lpstr>Potential meanings 1—  explicit and implied constitutional obligations</vt:lpstr>
      <vt:lpstr>Leasing state land for shale gas—a brief history</vt:lpstr>
      <vt:lpstr>Pennsylvania Environmental Defense Foundation v. Corbett</vt:lpstr>
      <vt:lpstr>Potential meanings 2— private trust duties that apply to public trust</vt:lpstr>
      <vt:lpstr>Potential meanings 3— modification of governmental authority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Widener University</dc:title>
  <dc:creator>jsnyder</dc:creator>
  <cp:lastModifiedBy>John Dern</cp:lastModifiedBy>
  <cp:revision>119</cp:revision>
  <dcterms:created xsi:type="dcterms:W3CDTF">2012-02-22T23:15:35Z</dcterms:created>
  <dcterms:modified xsi:type="dcterms:W3CDTF">2015-04-28T01:25:19Z</dcterms:modified>
</cp:coreProperties>
</file>